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5" r:id="rId16"/>
    <p:sldId id="270" r:id="rId17"/>
    <p:sldId id="276" r:id="rId18"/>
    <p:sldId id="271" r:id="rId19"/>
    <p:sldId id="272" r:id="rId20"/>
    <p:sldId id="273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5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DA6A5-C2D6-45FE-9A6A-286753398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4E1BBA-7636-406B-AAC4-7511FB9DC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17E4D-91BA-4CDE-B149-E6B6FF243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44A8-DF57-4C74-A18C-046C16B37A9E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FC7D2-CE91-4578-B93F-7FF779BCA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679F9-200F-46D9-BA1F-B1CD7852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822-33FD-4177-B321-39D4E60A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5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7A84-7BA5-4805-BC11-E3CB25BD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CA5D5-B540-42AA-B9D8-749D21B0F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8C138-5CF0-46F2-A81C-E7CEB796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44A8-DF57-4C74-A18C-046C16B37A9E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7EDF5-4B6E-4FEB-93AA-CDB4A79E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C5B0B-A48C-419A-983E-93F86D09C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822-33FD-4177-B321-39D4E60A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15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FFFD9-6629-4DE9-A606-F3F2AFE6B0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B831A2-51B7-49FB-8B62-0299C6756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14CD3-9487-4E10-B296-E5207CD27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44A8-DF57-4C74-A18C-046C16B37A9E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C7C8E-F15D-4A48-B780-BDC816CB6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8FE0B-9E79-43EF-BDAF-399E81E8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822-33FD-4177-B321-39D4E60A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1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82971-8DFD-4FF4-ADA0-9438E718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4B9CC-D506-4DEC-96AC-872467CAE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AF37D-9620-4009-879B-898F54FAF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44A8-DF57-4C74-A18C-046C16B37A9E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431BD-5F4F-494C-B653-C6B9CB086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A3079-CFB6-4A64-9F21-3C06715B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822-33FD-4177-B321-39D4E60A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83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F494-3C70-4E42-8DFC-47CB600B6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5CDF6-37E6-4BCB-9395-1325FA174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32244-062D-48DF-B540-F5F725369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44A8-DF57-4C74-A18C-046C16B37A9E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5051E-B63E-400F-8B56-A79FC0150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52E00-07C8-4602-BAC4-4EB1EA255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822-33FD-4177-B321-39D4E60A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70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E314-0A30-4FAE-BCD0-9084E10E6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CC7F2-646E-4329-90D8-D9229FE64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95A53-5D88-44D1-94FB-BF0AA2B9A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D6A9F-83B7-414A-818D-170B7B68E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44A8-DF57-4C74-A18C-046C16B37A9E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5C095-7166-4CC8-811B-A4B0E247E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87672-4BD1-4333-A2E7-7A43DDA92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822-33FD-4177-B321-39D4E60A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49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1CE3C-85F6-4E4B-82FE-5ED001B1E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A9CB4-6432-4BF3-BF42-0EE1E7C79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E722C-E933-4463-B9BE-4E6ABA421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4A247-ECA9-42C9-8A27-AC422508A8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AD806C-F0E3-44BB-99B9-4B153D3BF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D933D-1045-4745-ABDF-BFC5518AE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44A8-DF57-4C74-A18C-046C16B37A9E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16DC19-ED31-4218-B211-08C2950FA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56E7BD-C4BC-4C39-8691-FBB5BEA9D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822-33FD-4177-B321-39D4E60A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6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1788-C689-4FF7-9649-E3491655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CD440-2ADB-4F96-8A6A-85CF968EA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44A8-DF57-4C74-A18C-046C16B37A9E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172C6-6D66-4AF5-BA85-4BA77B2F6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A5D4E-704D-41D2-A4A6-DAC9CEEE2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822-33FD-4177-B321-39D4E60A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6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4C693-1824-486C-BC3D-B396BE94E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44A8-DF57-4C74-A18C-046C16B37A9E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1EE55-60EF-4D03-80FD-C7EF6E25D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C9B90-F826-44E8-BDBD-00A69C1E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822-33FD-4177-B321-39D4E60A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D882-90BD-4724-AB9E-CCD14F2BB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4DCBF-0EAC-42D6-867B-B7AB1D11C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8A144-F0A2-4D9F-9365-A5427D127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BFF82-42FA-4E8E-A882-46CAD4274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44A8-DF57-4C74-A18C-046C16B37A9E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71955-EB5F-4C78-97C3-15C9AF04D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EE817-1791-4C09-B467-48A5F846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822-33FD-4177-B321-39D4E60A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22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E278-CEDD-4DFE-836F-8AE0F86A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87595-1230-47E0-A9BB-AA3F73AE6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E8F77-2AA1-409B-954C-0D55496AC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B563C-EFFA-4070-8E66-B1139C817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44A8-DF57-4C74-A18C-046C16B37A9E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B6018-E120-44FB-9517-99255226C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ABA0D-0C01-4016-A094-35B1EA2E3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822-33FD-4177-B321-39D4E60A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05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276491-D476-4937-AE4C-B5B649C23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4A4C1-3BFE-4B92-8B34-64BF59E9D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D7BFC-C834-4595-B40A-09ACE8F6F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444A8-DF57-4C74-A18C-046C16B37A9E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13AD2-9AA0-4E7F-8BDC-0DA8A9622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DFFB4-F072-4C87-8F60-37CD9080B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DA822-33FD-4177-B321-39D4E60A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9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tutorials/generative/dcga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ow-to-develop-a-conditional-generative-adversarial-network-from-scratch/" TargetMode="External"/><Relationship Id="rId2" Type="http://schemas.openxmlformats.org/officeDocument/2006/relationships/hyperlink" Target="https://arxiv.org/pdf/1411.1784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ow-to-develop-a-conditional-generative-adversarial-network-from-scratch/" TargetMode="External"/><Relationship Id="rId2" Type="http://schemas.openxmlformats.org/officeDocument/2006/relationships/hyperlink" Target="https://github.com/emace593/dreamhouse_public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227A9-9092-4EE4-8A07-BE8533918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54" b="334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655438" y="838201"/>
            <a:ext cx="7098161" cy="4549051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6C22F-A8E6-4F2F-B357-AEDC93F8E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473" y="1924619"/>
            <a:ext cx="5541054" cy="1655378"/>
          </a:xfrm>
        </p:spPr>
        <p:txBody>
          <a:bodyPr>
            <a:normAutofit/>
          </a:bodyPr>
          <a:lstStyle/>
          <a:p>
            <a:r>
              <a:rPr lang="en-US" sz="4400"/>
              <a:t>COMS 4995</a:t>
            </a:r>
            <a:br>
              <a:rPr lang="en-US" sz="4400"/>
            </a:br>
            <a:r>
              <a:rPr lang="en-US" sz="4400"/>
              <a:t>Project “Dreamhouse”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8AB23-A373-4B48-A497-2D481FDA2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0419" y="3668285"/>
            <a:ext cx="4431162" cy="1337967"/>
          </a:xfrm>
        </p:spPr>
        <p:txBody>
          <a:bodyPr>
            <a:normAutofit/>
          </a:bodyPr>
          <a:lstStyle/>
          <a:p>
            <a:r>
              <a:rPr lang="en-US"/>
              <a:t>Eliza Mace </a:t>
            </a:r>
          </a:p>
          <a:p>
            <a:r>
              <a:rPr lang="en-US"/>
              <a:t>emm2314</a:t>
            </a:r>
          </a:p>
        </p:txBody>
      </p:sp>
    </p:spTree>
    <p:extLst>
      <p:ext uri="{BB962C8B-B14F-4D97-AF65-F5344CB8AC3E}">
        <p14:creationId xmlns:p14="http://schemas.microsoft.com/office/powerpoint/2010/main" val="1882707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C4499-9A5D-4AD0-9439-A069A297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models: all inputs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75EE3-394C-4618-A072-D26616F92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model, 3 input variables</a:t>
            </a:r>
          </a:p>
        </p:txBody>
      </p:sp>
      <p:pic>
        <p:nvPicPr>
          <p:cNvPr id="8" name="Content Placeholder 7" descr="A picture containing shape&#10;&#10;Description automatically generated">
            <a:extLst>
              <a:ext uri="{FF2B5EF4-FFF2-40B4-BE49-F238E27FC236}">
                <a16:creationId xmlns:a16="http://schemas.microsoft.com/office/drawing/2014/main" id="{55650873-C267-482C-8AEB-D292405161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28107"/>
            <a:ext cx="5157787" cy="343852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78184D-68EA-4659-BE53-690F240E9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 Hidden layer, 3 input variables</a:t>
            </a:r>
          </a:p>
        </p:txBody>
      </p:sp>
      <p:pic>
        <p:nvPicPr>
          <p:cNvPr id="10" name="Content Placeholder 9" descr="A picture containing shape&#10;&#10;Description automatically generated">
            <a:extLst>
              <a:ext uri="{FF2B5EF4-FFF2-40B4-BE49-F238E27FC236}">
                <a16:creationId xmlns:a16="http://schemas.microsoft.com/office/drawing/2014/main" id="{27EF08A8-FD39-4551-9689-FE7D527599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19640"/>
            <a:ext cx="5183188" cy="3455458"/>
          </a:xfrm>
        </p:spPr>
      </p:pic>
    </p:spTree>
    <p:extLst>
      <p:ext uri="{BB962C8B-B14F-4D97-AF65-F5344CB8AC3E}">
        <p14:creationId xmlns:p14="http://schemas.microsoft.com/office/powerpoint/2010/main" val="148269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CE852-101B-48F4-BB74-CC5A704D1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models: Performance comparison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0172E-41F9-470A-A977-9B17F83BE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MAE over training time (train &amp; 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</p:txBody>
      </p:sp>
      <p:pic>
        <p:nvPicPr>
          <p:cNvPr id="9" name="Content Placeholder 8" descr="A picture containing chart&#10;&#10;Description automatically generated">
            <a:extLst>
              <a:ext uri="{FF2B5EF4-FFF2-40B4-BE49-F238E27FC236}">
                <a16:creationId xmlns:a16="http://schemas.microsoft.com/office/drawing/2014/main" id="{59CC4334-D68E-4152-B8F7-651A6F5214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28107"/>
            <a:ext cx="5157787" cy="343852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A7E3E4-BFD7-4DBB-9AB6-B5D8489E02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Final MAE (includes held-out test set)</a:t>
            </a:r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30630E28-CE85-4110-A685-443A9B19AE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19640"/>
            <a:ext cx="5183188" cy="3455458"/>
          </a:xfrm>
        </p:spPr>
      </p:pic>
    </p:spTree>
    <p:extLst>
      <p:ext uri="{BB962C8B-B14F-4D97-AF65-F5344CB8AC3E}">
        <p14:creationId xmlns:p14="http://schemas.microsoft.com/office/powerpoint/2010/main" val="695659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BBDEE-B95D-40BE-939F-F6C0FD8C5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Models: training comparison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798E931-2FFA-4006-80D3-348F9CEC3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9058"/>
            <a:ext cx="4114800" cy="27432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AAB5C8D-AF29-48CD-8DF9-B2E1AF67E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069058"/>
            <a:ext cx="4114800" cy="27432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B327A7F-68BA-4919-96CF-C172B1364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069058"/>
            <a:ext cx="41148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8FC859-855E-45F2-8713-DF245959A613}"/>
              </a:ext>
            </a:extLst>
          </p:cNvPr>
          <p:cNvSpPr txBox="1"/>
          <p:nvPr/>
        </p:nvSpPr>
        <p:spPr>
          <a:xfrm>
            <a:off x="2335530" y="5920740"/>
            <a:ext cx="752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N.B. Fewer indicators of overfitting than numerical models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24509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9FA6D-C3D3-4E5F-BEF6-6627598E9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model MAE comparison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AF6514-9C75-4D7D-983C-38F9EE202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951" y="1446847"/>
            <a:ext cx="5352098" cy="5216602"/>
          </a:xfrm>
        </p:spPr>
      </p:pic>
    </p:spTree>
    <p:extLst>
      <p:ext uri="{BB962C8B-B14F-4D97-AF65-F5344CB8AC3E}">
        <p14:creationId xmlns:p14="http://schemas.microsoft.com/office/powerpoint/2010/main" val="92492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822B-3787-4F6F-8CC9-10E24DFAE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GANs and c-GANs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A93CE-4A4A-4973-95C4-0A752E497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Putting the “dream” in “dreamhouse”</a:t>
            </a:r>
          </a:p>
        </p:txBody>
      </p:sp>
    </p:spTree>
    <p:extLst>
      <p:ext uri="{BB962C8B-B14F-4D97-AF65-F5344CB8AC3E}">
        <p14:creationId xmlns:p14="http://schemas.microsoft.com/office/powerpoint/2010/main" val="193495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6363E-5F72-4E2B-A1AD-13AE4AED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(background)</a:t>
            </a:r>
          </a:p>
        </p:txBody>
      </p:sp>
      <p:pic>
        <p:nvPicPr>
          <p:cNvPr id="5" name="Content Placeholder 4" descr="A tree in a forest&#10;&#10;Description automatically generated">
            <a:extLst>
              <a:ext uri="{FF2B5EF4-FFF2-40B4-BE49-F238E27FC236}">
                <a16:creationId xmlns:a16="http://schemas.microsoft.com/office/drawing/2014/main" id="{35CB4642-E08E-4379-901B-46690245A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038" y="369541"/>
            <a:ext cx="1828800" cy="1828800"/>
          </a:xfrm>
        </p:spPr>
      </p:pic>
      <p:pic>
        <p:nvPicPr>
          <p:cNvPr id="7" name="Picture 6" descr="A sign on the side of a road&#10;&#10;Description automatically generated">
            <a:extLst>
              <a:ext uri="{FF2B5EF4-FFF2-40B4-BE49-F238E27FC236}">
                <a16:creationId xmlns:a16="http://schemas.microsoft.com/office/drawing/2014/main" id="{1951B438-6987-4A12-BFB0-8D7AADBA7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259" y="626478"/>
            <a:ext cx="1828800" cy="1828800"/>
          </a:xfrm>
          <a:prstGeom prst="rect">
            <a:avLst/>
          </a:prstGeom>
        </p:spPr>
      </p:pic>
      <p:pic>
        <p:nvPicPr>
          <p:cNvPr id="9" name="Picture 8" descr="A tree in a grassy area&#10;&#10;Description automatically generated">
            <a:extLst>
              <a:ext uri="{FF2B5EF4-FFF2-40B4-BE49-F238E27FC236}">
                <a16:creationId xmlns:a16="http://schemas.microsoft.com/office/drawing/2014/main" id="{0E29D9C3-64CA-4F0D-84F2-58C2909EC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480" y="971680"/>
            <a:ext cx="1828800" cy="1828800"/>
          </a:xfrm>
          <a:prstGeom prst="rect">
            <a:avLst/>
          </a:prstGeom>
        </p:spPr>
      </p:pic>
      <p:pic>
        <p:nvPicPr>
          <p:cNvPr id="13" name="Picture 12" descr="A bench on the side of a road&#10;&#10;Description automatically generated">
            <a:extLst>
              <a:ext uri="{FF2B5EF4-FFF2-40B4-BE49-F238E27FC236}">
                <a16:creationId xmlns:a16="http://schemas.microsoft.com/office/drawing/2014/main" id="{9E865B9E-149E-47ED-9E59-55262088C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091" y="1283941"/>
            <a:ext cx="1828800" cy="18288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CA806FA-A32E-42C4-AFC4-1D69260EF794}"/>
              </a:ext>
            </a:extLst>
          </p:cNvPr>
          <p:cNvGrpSpPr/>
          <p:nvPr/>
        </p:nvGrpSpPr>
        <p:grpSpPr>
          <a:xfrm>
            <a:off x="3613156" y="3907415"/>
            <a:ext cx="3495675" cy="1448117"/>
            <a:chOff x="3333750" y="3562033"/>
            <a:chExt cx="3495675" cy="14481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A92349-88C5-4DC9-89A1-357920C8C0FC}"/>
                </a:ext>
              </a:extLst>
            </p:cNvPr>
            <p:cNvSpPr/>
            <p:nvPr/>
          </p:nvSpPr>
          <p:spPr>
            <a:xfrm>
              <a:off x="3333750" y="3562033"/>
              <a:ext cx="3495675" cy="14481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Discriminator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4EC46A-01F5-4F5E-8E59-370684D9C091}"/>
                </a:ext>
              </a:extLst>
            </p:cNvPr>
            <p:cNvSpPr/>
            <p:nvPr/>
          </p:nvSpPr>
          <p:spPr>
            <a:xfrm>
              <a:off x="3771900" y="3981450"/>
              <a:ext cx="1104900" cy="7905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0 (fake)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70F801-E680-4161-A7A8-7C42D008FCAE}"/>
                </a:ext>
              </a:extLst>
            </p:cNvPr>
            <p:cNvSpPr/>
            <p:nvPr/>
          </p:nvSpPr>
          <p:spPr>
            <a:xfrm>
              <a:off x="5314950" y="3990975"/>
              <a:ext cx="1104900" cy="7905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 1 (real)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1D90273-ABDE-4078-9A09-67BF5335BF8E}"/>
              </a:ext>
            </a:extLst>
          </p:cNvPr>
          <p:cNvSpPr/>
          <p:nvPr/>
        </p:nvSpPr>
        <p:spPr>
          <a:xfrm>
            <a:off x="1266826" y="1774031"/>
            <a:ext cx="2209800" cy="11025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Generator</a:t>
            </a:r>
          </a:p>
        </p:txBody>
      </p:sp>
      <p:pic>
        <p:nvPicPr>
          <p:cNvPr id="20" name="Picture 19" descr="A picture containing screen, building, airplane, large&#10;&#10;Description automatically generated">
            <a:extLst>
              <a:ext uri="{FF2B5EF4-FFF2-40B4-BE49-F238E27FC236}">
                <a16:creationId xmlns:a16="http://schemas.microsoft.com/office/drawing/2014/main" id="{E2DBA3B5-D43D-4BE2-8C97-271C38DE5E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" y="1773012"/>
            <a:ext cx="1104557" cy="1104557"/>
          </a:xfrm>
          <a:prstGeom prst="rect">
            <a:avLst/>
          </a:prstGeom>
        </p:spPr>
      </p:pic>
      <p:pic>
        <p:nvPicPr>
          <p:cNvPr id="22" name="Picture 21" descr="A large glass window&#10;&#10;Description automatically generated">
            <a:extLst>
              <a:ext uri="{FF2B5EF4-FFF2-40B4-BE49-F238E27FC236}">
                <a16:creationId xmlns:a16="http://schemas.microsoft.com/office/drawing/2014/main" id="{FE19932C-92C0-4BDB-B6EF-53BEE4A763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015" y="1410891"/>
            <a:ext cx="1828800" cy="1828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79E9DBE-BA62-4053-9A5C-E0B714E53E98}"/>
              </a:ext>
            </a:extLst>
          </p:cNvPr>
          <p:cNvSpPr txBox="1"/>
          <p:nvPr/>
        </p:nvSpPr>
        <p:spPr>
          <a:xfrm>
            <a:off x="105769" y="2782669"/>
            <a:ext cx="14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noise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6A65F4-C9F7-453E-8311-68520D81C718}"/>
              </a:ext>
            </a:extLst>
          </p:cNvPr>
          <p:cNvSpPr txBox="1"/>
          <p:nvPr/>
        </p:nvSpPr>
        <p:spPr>
          <a:xfrm>
            <a:off x="5498902" y="2015828"/>
            <a:ext cx="1301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Generated 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7F0CB6-6B62-4965-A923-7C8D45ACBC6F}"/>
              </a:ext>
            </a:extLst>
          </p:cNvPr>
          <p:cNvSpPr txBox="1"/>
          <p:nvPr/>
        </p:nvSpPr>
        <p:spPr>
          <a:xfrm>
            <a:off x="10030817" y="2556451"/>
            <a:ext cx="1301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images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0BDF85-A7FB-4B30-ABE5-58155D64F7BF}"/>
              </a:ext>
            </a:extLst>
          </p:cNvPr>
          <p:cNvSpPr txBox="1"/>
          <p:nvPr/>
        </p:nvSpPr>
        <p:spPr>
          <a:xfrm>
            <a:off x="4710314" y="5825266"/>
            <a:ext cx="130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929E6E-FF1A-48D1-B708-74EEA9161014}"/>
              </a:ext>
            </a:extLst>
          </p:cNvPr>
          <p:cNvSpPr txBox="1"/>
          <p:nvPr/>
        </p:nvSpPr>
        <p:spPr>
          <a:xfrm>
            <a:off x="874315" y="4569390"/>
            <a:ext cx="130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Feedback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333ABE-9F94-456E-A327-BD84E7246AC3}"/>
              </a:ext>
            </a:extLst>
          </p:cNvPr>
          <p:cNvCxnSpPr>
            <a:stCxn id="20" idx="3"/>
            <a:endCxn id="18" idx="1"/>
          </p:cNvCxnSpPr>
          <p:nvPr/>
        </p:nvCxnSpPr>
        <p:spPr>
          <a:xfrm>
            <a:off x="1125936" y="2325291"/>
            <a:ext cx="14089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09BC33-8389-4C7D-8A94-5A30504C1A83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>
            <a:off x="3476626" y="2325291"/>
            <a:ext cx="331389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D32F073-E4A5-4867-8ECD-8A48F154171E}"/>
              </a:ext>
            </a:extLst>
          </p:cNvPr>
          <p:cNvCxnSpPr>
            <a:cxnSpLocks/>
            <a:stCxn id="22" idx="2"/>
            <a:endCxn id="16" idx="0"/>
          </p:cNvCxnSpPr>
          <p:nvPr/>
        </p:nvCxnSpPr>
        <p:spPr>
          <a:xfrm rot="5400000">
            <a:off x="4119516" y="3723932"/>
            <a:ext cx="1087141" cy="118659"/>
          </a:xfrm>
          <a:prstGeom prst="bent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B3F6E62-ABEA-4C56-94D0-28DC12C100D2}"/>
              </a:ext>
            </a:extLst>
          </p:cNvPr>
          <p:cNvCxnSpPr>
            <a:stCxn id="13" idx="2"/>
            <a:endCxn id="17" idx="0"/>
          </p:cNvCxnSpPr>
          <p:nvPr/>
        </p:nvCxnSpPr>
        <p:spPr>
          <a:xfrm rot="5400000">
            <a:off x="6748341" y="2511207"/>
            <a:ext cx="1223616" cy="2426685"/>
          </a:xfrm>
          <a:prstGeom prst="bent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4E6C3A-6C97-4DB4-8E0A-0A14308575EC}"/>
              </a:ext>
            </a:extLst>
          </p:cNvPr>
          <p:cNvCxnSpPr>
            <a:stCxn id="14" idx="2"/>
            <a:endCxn id="26" idx="0"/>
          </p:cNvCxnSpPr>
          <p:nvPr/>
        </p:nvCxnSpPr>
        <p:spPr>
          <a:xfrm flipH="1">
            <a:off x="5360993" y="5355532"/>
            <a:ext cx="1" cy="46973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C898ACD-12EC-419E-B933-FF79C74EDE24}"/>
              </a:ext>
            </a:extLst>
          </p:cNvPr>
          <p:cNvCxnSpPr>
            <a:stCxn id="26" idx="1"/>
            <a:endCxn id="27" idx="2"/>
          </p:cNvCxnSpPr>
          <p:nvPr/>
        </p:nvCxnSpPr>
        <p:spPr>
          <a:xfrm rot="10800000">
            <a:off x="1524994" y="4938722"/>
            <a:ext cx="3185320" cy="1071210"/>
          </a:xfrm>
          <a:prstGeom prst="bentConnector2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7E9DC54A-9B37-43C0-95F8-C9FCD7666D41}"/>
              </a:ext>
            </a:extLst>
          </p:cNvPr>
          <p:cNvCxnSpPr>
            <a:stCxn id="27" idx="0"/>
            <a:endCxn id="18" idx="2"/>
          </p:cNvCxnSpPr>
          <p:nvPr/>
        </p:nvCxnSpPr>
        <p:spPr>
          <a:xfrm rot="5400000" flipH="1" flipV="1">
            <a:off x="1101940" y="3299604"/>
            <a:ext cx="1692840" cy="846732"/>
          </a:xfrm>
          <a:prstGeom prst="bent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86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8154-3E90-4755-84E5-064328B5F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714FD-85E5-4E00-A4FA-0B57E9C6D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Followed </a:t>
            </a:r>
            <a:r>
              <a:rPr lang="en-US" dirty="0" err="1"/>
              <a:t>tensorflow.org’s</a:t>
            </a:r>
            <a:r>
              <a:rPr lang="en-US" dirty="0"/>
              <a:t> DCGAN tutorial </a:t>
            </a:r>
            <a:r>
              <a:rPr lang="en-US" dirty="0">
                <a:hlinkClick r:id="rId2"/>
              </a:rPr>
              <a:t>https://www.tensorflow.org/tutorials/generative/dcgan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Modification: image shape</a:t>
            </a:r>
          </a:p>
          <a:p>
            <a:pPr lvl="1"/>
            <a:r>
              <a:rPr lang="en-US" dirty="0"/>
              <a:t>Original tutorial is on MNIST, which can be well visualized in small size; had to increase depth of network to include more </a:t>
            </a:r>
            <a:r>
              <a:rPr lang="en-US" dirty="0" err="1"/>
              <a:t>upsampling</a:t>
            </a:r>
            <a:r>
              <a:rPr lang="en-US" dirty="0"/>
              <a:t> to get to a larger size for the generator output</a:t>
            </a:r>
          </a:p>
          <a:p>
            <a:pPr lvl="1"/>
            <a:r>
              <a:rPr lang="en-US" dirty="0"/>
              <a:t>MNIST is 1-band (grayscale); had to modify for RGB images</a:t>
            </a:r>
          </a:p>
          <a:p>
            <a:pPr lvl="1"/>
            <a:endParaRPr lang="en-US" dirty="0"/>
          </a:p>
          <a:p>
            <a:r>
              <a:rPr lang="en-US" dirty="0"/>
              <a:t>Modification: batch size</a:t>
            </a:r>
          </a:p>
          <a:p>
            <a:pPr lvl="1"/>
            <a:r>
              <a:rPr lang="en-US" dirty="0"/>
              <a:t>Due to larger image sizes, fewer images could fit in memory per batch</a:t>
            </a:r>
          </a:p>
        </p:txBody>
      </p:sp>
    </p:spTree>
    <p:extLst>
      <p:ext uri="{BB962C8B-B14F-4D97-AF65-F5344CB8AC3E}">
        <p14:creationId xmlns:p14="http://schemas.microsoft.com/office/powerpoint/2010/main" val="103107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5A937-2617-4EAF-B373-727F0B131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Model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D32DB-4D5F-4CDA-9097-DCE2609AC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Generator</a:t>
            </a:r>
          </a:p>
        </p:txBody>
      </p:sp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3EB027E-CC4B-4AD5-98CE-5404B6A78B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01" y="2505075"/>
            <a:ext cx="921147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5B9283-41AD-4C7A-A1EF-BF8BB9C5F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Discriminator</a:t>
            </a:r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A9EF7EFF-F1EA-46E0-9648-CCE55AC08D9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43" y="2505075"/>
            <a:ext cx="1313101" cy="3684588"/>
          </a:xfrm>
        </p:spPr>
      </p:pic>
      <p:pic>
        <p:nvPicPr>
          <p:cNvPr id="12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223E7871-B0DC-4392-A08F-2C98C4C1C9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5753" r="358" b="57188"/>
          <a:stretch/>
        </p:blipFill>
        <p:spPr>
          <a:xfrm>
            <a:off x="3026557" y="3123406"/>
            <a:ext cx="3145642" cy="215423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3CC2BC-3BEE-4360-B67A-5F5B4E523E12}"/>
              </a:ext>
            </a:extLst>
          </p:cNvPr>
          <p:cNvSpPr/>
          <p:nvPr/>
        </p:nvSpPr>
        <p:spPr>
          <a:xfrm>
            <a:off x="1162050" y="3429000"/>
            <a:ext cx="1133475" cy="6191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C9E71F-BFC6-4EC2-A9AC-048CAD1EF716}"/>
              </a:ext>
            </a:extLst>
          </p:cNvPr>
          <p:cNvCxnSpPr>
            <a:stCxn id="13" idx="0"/>
            <a:endCxn id="12" idx="0"/>
          </p:cNvCxnSpPr>
          <p:nvPr/>
        </p:nvCxnSpPr>
        <p:spPr>
          <a:xfrm flipV="1">
            <a:off x="1728788" y="3123406"/>
            <a:ext cx="2870590" cy="305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7A52E02-20E3-43C6-AB24-6613306CCCD5}"/>
              </a:ext>
            </a:extLst>
          </p:cNvPr>
          <p:cNvCxnSpPr>
            <a:stCxn id="13" idx="2"/>
            <a:endCxn id="12" idx="2"/>
          </p:cNvCxnSpPr>
          <p:nvPr/>
        </p:nvCxnSpPr>
        <p:spPr>
          <a:xfrm>
            <a:off x="1728788" y="4048125"/>
            <a:ext cx="2870590" cy="1229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39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68998-7E78-4D7A-BAD6-24663FFB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DC-GAN: Attempt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B30C4-2D28-415A-8050-5D15CF13DB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Learning rate for both generator and discriminator at 10</a:t>
            </a:r>
            <a:r>
              <a:rPr lang="en-US" baseline="30000" dirty="0"/>
              <a:t>-4 </a:t>
            </a:r>
            <a:r>
              <a:rPr lang="en-US" dirty="0"/>
              <a:t>(both use Adam optimizer)</a:t>
            </a:r>
            <a:endParaRPr lang="en-US" baseline="30000" dirty="0"/>
          </a:p>
          <a:p>
            <a:r>
              <a:rPr lang="en-US" dirty="0"/>
              <a:t>Trained for 300 epochs (batch size 64)</a:t>
            </a:r>
          </a:p>
          <a:p>
            <a:r>
              <a:rPr lang="en-US" dirty="0"/>
              <a:t>Generator seems to have learned general colors, placement of ground/sky, etc.</a:t>
            </a:r>
          </a:p>
          <a:p>
            <a:r>
              <a:rPr lang="en-US" dirty="0"/>
              <a:t>Noticed generated images “jumping” around drastically visually; hypothesized a lower learning rate would help</a:t>
            </a:r>
          </a:p>
        </p:txBody>
      </p:sp>
      <p:pic>
        <p:nvPicPr>
          <p:cNvPr id="6" name="Content Placeholder 5" descr="A picture containing window, indoor, building, view&#10;&#10;Description automatically generated">
            <a:extLst>
              <a:ext uri="{FF2B5EF4-FFF2-40B4-BE49-F238E27FC236}">
                <a16:creationId xmlns:a16="http://schemas.microsoft.com/office/drawing/2014/main" id="{B0D8FD9F-69AA-4520-A39B-4B59C56579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75" y="1690688"/>
            <a:ext cx="3937000" cy="3937000"/>
          </a:xfrm>
        </p:spPr>
      </p:pic>
    </p:spTree>
    <p:extLst>
      <p:ext uri="{BB962C8B-B14F-4D97-AF65-F5344CB8AC3E}">
        <p14:creationId xmlns:p14="http://schemas.microsoft.com/office/powerpoint/2010/main" val="3345173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F865C-E33B-484B-9425-47351C96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DC-GAN: Attempt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9D9EA-0885-47F8-8FB0-302032D61F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Lowered learning rate for both networks to 10^-5</a:t>
            </a:r>
          </a:p>
          <a:p>
            <a:endParaRPr lang="en-US" dirty="0"/>
          </a:p>
          <a:p>
            <a:r>
              <a:rPr lang="en-US" dirty="0"/>
              <a:t>“Smoother” visually between epochs</a:t>
            </a:r>
          </a:p>
          <a:p>
            <a:endParaRPr lang="en-US" dirty="0"/>
          </a:p>
          <a:p>
            <a:r>
              <a:rPr lang="en-US" dirty="0"/>
              <a:t>GAN architecture alone does not fulfill our goal: how to include budget info?</a:t>
            </a:r>
          </a:p>
        </p:txBody>
      </p:sp>
      <p:pic>
        <p:nvPicPr>
          <p:cNvPr id="6" name="Content Placeholder 5" descr="A picture containing shape&#10;&#10;Description automatically generated">
            <a:extLst>
              <a:ext uri="{FF2B5EF4-FFF2-40B4-BE49-F238E27FC236}">
                <a16:creationId xmlns:a16="http://schemas.microsoft.com/office/drawing/2014/main" id="{805215B4-4FCF-46F7-BF03-270AACB192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990" y="1532573"/>
            <a:ext cx="4644390" cy="4644390"/>
          </a:xfrm>
        </p:spPr>
      </p:pic>
      <p:pic>
        <p:nvPicPr>
          <p:cNvPr id="5" name="Picture 4" descr="A large glass window&#10;&#10;Description automatically generated">
            <a:extLst>
              <a:ext uri="{FF2B5EF4-FFF2-40B4-BE49-F238E27FC236}">
                <a16:creationId xmlns:a16="http://schemas.microsoft.com/office/drawing/2014/main" id="{C965F100-1AF7-43F4-913D-FECF574D1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070" y="1543221"/>
            <a:ext cx="4576591" cy="457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09818-2746-4F78-83BC-E7D981D9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 and 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87A7E-0F02-4A4C-9FE3-2B4CAC762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Housing market very active due to low interest rates</a:t>
            </a:r>
          </a:p>
          <a:p>
            <a:endParaRPr lang="en-US" dirty="0"/>
          </a:p>
          <a:p>
            <a:r>
              <a:rPr lang="en-US" dirty="0"/>
              <a:t>How can you predict the cost of a house? Using numerical data? Using visual data?</a:t>
            </a:r>
          </a:p>
          <a:p>
            <a:endParaRPr lang="en-US" dirty="0"/>
          </a:p>
          <a:p>
            <a:r>
              <a:rPr lang="en-US" dirty="0"/>
              <a:t>Can we generate a “dream house” given a particular budget range? </a:t>
            </a:r>
          </a:p>
        </p:txBody>
      </p:sp>
    </p:spTree>
    <p:extLst>
      <p:ext uri="{BB962C8B-B14F-4D97-AF65-F5344CB8AC3E}">
        <p14:creationId xmlns:p14="http://schemas.microsoft.com/office/powerpoint/2010/main" val="3106470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6363E-5F72-4E2B-A1AD-13AE4AED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573D709E-CE10-47C0-9DA6-DD6F51CEE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Adding classification label to each image (generated image is </a:t>
            </a:r>
            <a:r>
              <a:rPr lang="en-US" i="1" dirty="0"/>
              <a:t>conditioned on </a:t>
            </a:r>
            <a:r>
              <a:rPr lang="en-US" dirty="0"/>
              <a:t>class label) </a:t>
            </a:r>
            <a:r>
              <a:rPr lang="en-US" dirty="0">
                <a:hlinkClick r:id="rId2"/>
              </a:rPr>
              <a:t>https://arxiv.org/pdf/1411.1784.pdf</a:t>
            </a:r>
            <a:r>
              <a:rPr lang="en-US" dirty="0"/>
              <a:t> </a:t>
            </a:r>
          </a:p>
          <a:p>
            <a:r>
              <a:rPr lang="en-US" dirty="0"/>
              <a:t>Implementation: concatenate label and image layer (help from: </a:t>
            </a:r>
            <a:r>
              <a:rPr lang="en-US" dirty="0">
                <a:hlinkClick r:id="rId3"/>
              </a:rPr>
              <a:t>https://machinelearningmastery.com/how-to-develop-a-conditional-generative-adversarial-network-from-scratch/</a:t>
            </a:r>
            <a:r>
              <a:rPr lang="en-US" dirty="0"/>
              <a:t>)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6BBD6C4-24A3-421E-8CCD-DC08DDFF9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30" y="2450967"/>
            <a:ext cx="1550714" cy="4351337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93FC998-B797-4921-8FA3-FD8297839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833" y="365125"/>
            <a:ext cx="2580967" cy="6468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95FC05-0FAA-4974-9F69-329CE6ADD9E0}"/>
              </a:ext>
            </a:extLst>
          </p:cNvPr>
          <p:cNvSpPr txBox="1"/>
          <p:nvPr/>
        </p:nvSpPr>
        <p:spPr>
          <a:xfrm>
            <a:off x="7220932" y="1816198"/>
            <a:ext cx="78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FA61E3-C4E6-44C9-8401-A0890E7EBD37}"/>
              </a:ext>
            </a:extLst>
          </p:cNvPr>
          <p:cNvSpPr txBox="1"/>
          <p:nvPr/>
        </p:nvSpPr>
        <p:spPr>
          <a:xfrm>
            <a:off x="10389910" y="1169561"/>
            <a:ext cx="1105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c-GAN</a:t>
            </a:r>
          </a:p>
        </p:txBody>
      </p:sp>
    </p:spTree>
    <p:extLst>
      <p:ext uri="{BB962C8B-B14F-4D97-AF65-F5344CB8AC3E}">
        <p14:creationId xmlns:p14="http://schemas.microsoft.com/office/powerpoint/2010/main" val="2280828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F43C-0C5F-4262-AFA1-F8D1FF56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c-GAN Results</a:t>
            </a:r>
          </a:p>
        </p:txBody>
      </p:sp>
      <p:pic>
        <p:nvPicPr>
          <p:cNvPr id="5" name="Content Placeholder 4" descr="A picture containing dark, sitting, room&#10;&#10;Description automatically generated">
            <a:extLst>
              <a:ext uri="{FF2B5EF4-FFF2-40B4-BE49-F238E27FC236}">
                <a16:creationId xmlns:a16="http://schemas.microsoft.com/office/drawing/2014/main" id="{C8D02970-066D-4198-9884-B5E25C1BA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22" y="902563"/>
            <a:ext cx="9791357" cy="6527572"/>
          </a:xfr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64CEE93-148E-4D67-A647-114E67322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339009"/>
              </p:ext>
            </p:extLst>
          </p:nvPr>
        </p:nvGraphicFramePr>
        <p:xfrm>
          <a:off x="838200" y="1690688"/>
          <a:ext cx="9201346" cy="35788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78">
                  <a:extLst>
                    <a:ext uri="{9D8B030D-6E8A-4147-A177-3AD203B41FA5}">
                      <a16:colId xmlns:a16="http://schemas.microsoft.com/office/drawing/2014/main" val="882608965"/>
                    </a:ext>
                  </a:extLst>
                </a:gridCol>
                <a:gridCol w="1314478">
                  <a:extLst>
                    <a:ext uri="{9D8B030D-6E8A-4147-A177-3AD203B41FA5}">
                      <a16:colId xmlns:a16="http://schemas.microsoft.com/office/drawing/2014/main" val="4250330894"/>
                    </a:ext>
                  </a:extLst>
                </a:gridCol>
                <a:gridCol w="1314478">
                  <a:extLst>
                    <a:ext uri="{9D8B030D-6E8A-4147-A177-3AD203B41FA5}">
                      <a16:colId xmlns:a16="http://schemas.microsoft.com/office/drawing/2014/main" val="642895823"/>
                    </a:ext>
                  </a:extLst>
                </a:gridCol>
                <a:gridCol w="1314478">
                  <a:extLst>
                    <a:ext uri="{9D8B030D-6E8A-4147-A177-3AD203B41FA5}">
                      <a16:colId xmlns:a16="http://schemas.microsoft.com/office/drawing/2014/main" val="3522038398"/>
                    </a:ext>
                  </a:extLst>
                </a:gridCol>
                <a:gridCol w="1314478">
                  <a:extLst>
                    <a:ext uri="{9D8B030D-6E8A-4147-A177-3AD203B41FA5}">
                      <a16:colId xmlns:a16="http://schemas.microsoft.com/office/drawing/2014/main" val="3847898239"/>
                    </a:ext>
                  </a:extLst>
                </a:gridCol>
                <a:gridCol w="1314478">
                  <a:extLst>
                    <a:ext uri="{9D8B030D-6E8A-4147-A177-3AD203B41FA5}">
                      <a16:colId xmlns:a16="http://schemas.microsoft.com/office/drawing/2014/main" val="1935115498"/>
                    </a:ext>
                  </a:extLst>
                </a:gridCol>
                <a:gridCol w="1314478">
                  <a:extLst>
                    <a:ext uri="{9D8B030D-6E8A-4147-A177-3AD203B41FA5}">
                      <a16:colId xmlns:a16="http://schemas.microsoft.com/office/drawing/2014/main" val="692246718"/>
                    </a:ext>
                  </a:extLst>
                </a:gridCol>
              </a:tblGrid>
              <a:tr h="17894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Budget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&lt;$600,000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$600,000 to</a:t>
                      </a:r>
                    </a:p>
                    <a:p>
                      <a:r>
                        <a:rPr lang="en-US" dirty="0"/>
                        <a:t>$1,000,000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$1,000,000 to</a:t>
                      </a:r>
                    </a:p>
                    <a:p>
                      <a:r>
                        <a:rPr lang="en-US" dirty="0"/>
                        <a:t>$1,400,000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$1,400,000</a:t>
                      </a:r>
                    </a:p>
                    <a:p>
                      <a:r>
                        <a:rPr lang="en-US" dirty="0"/>
                        <a:t>to</a:t>
                      </a:r>
                    </a:p>
                    <a:p>
                      <a:r>
                        <a:rPr lang="en-US" dirty="0"/>
                        <a:t>$1,800,000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$1,800,000</a:t>
                      </a:r>
                    </a:p>
                    <a:p>
                      <a:r>
                        <a:rPr lang="en-US" dirty="0"/>
                        <a:t>to</a:t>
                      </a:r>
                    </a:p>
                    <a:p>
                      <a:r>
                        <a:rPr lang="en-US" dirty="0"/>
                        <a:t>$2,200,000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$2,200,000</a:t>
                      </a:r>
                    </a:p>
                    <a:p>
                      <a:r>
                        <a:rPr lang="en-US" dirty="0"/>
                        <a:t>and above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151656"/>
                  </a:ext>
                </a:extLst>
              </a:tr>
              <a:tr h="17894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Your “dream house”!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2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11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4BA8C-7E88-4E02-80F1-EF399EC82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8A4A5-7FF6-44A0-95DF-A1850703F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All code available at </a:t>
            </a:r>
            <a:r>
              <a:rPr lang="en-US" dirty="0">
                <a:hlinkClick r:id="rId2"/>
              </a:rPr>
              <a:t>https://github.com/emace593/dreamhouse_public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Numerical vs. Visual models</a:t>
            </a:r>
          </a:p>
          <a:p>
            <a:pPr lvl="1"/>
            <a:r>
              <a:rPr lang="en-US" dirty="0"/>
              <a:t>part1.ipynb</a:t>
            </a:r>
          </a:p>
          <a:p>
            <a:pPr lvl="1"/>
            <a:endParaRPr lang="en-US" dirty="0"/>
          </a:p>
          <a:p>
            <a:r>
              <a:rPr lang="en-US" dirty="0"/>
              <a:t>DC-GAN</a:t>
            </a:r>
          </a:p>
          <a:p>
            <a:pPr lvl="1"/>
            <a:r>
              <a:rPr lang="en-US" dirty="0"/>
              <a:t>part2.ipynb </a:t>
            </a:r>
          </a:p>
          <a:p>
            <a:pPr lvl="1"/>
            <a:endParaRPr lang="en-US" dirty="0"/>
          </a:p>
          <a:p>
            <a:r>
              <a:rPr lang="en-US" dirty="0"/>
              <a:t>c-GAN</a:t>
            </a:r>
          </a:p>
          <a:p>
            <a:pPr lvl="1"/>
            <a:r>
              <a:rPr lang="en-US" dirty="0"/>
              <a:t>part2B.ipynb – my implementation</a:t>
            </a:r>
          </a:p>
          <a:p>
            <a:pPr lvl="1"/>
            <a:r>
              <a:rPr lang="en-US" dirty="0" err="1"/>
              <a:t>example_cgan.ipynb</a:t>
            </a:r>
            <a:r>
              <a:rPr lang="en-US" dirty="0"/>
              <a:t> – adapted implementation from </a:t>
            </a:r>
            <a:r>
              <a:rPr lang="en-US" dirty="0">
                <a:hlinkClick r:id="rId3"/>
              </a:rPr>
              <a:t>https://machinelearningmastery.com/how-to-develop-a-conditional-generative-adversarial-network-from-scratch/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8113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122C-1D18-4AA9-8059-376219254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7" name="Picture 6" descr="A picture containing window, glass, room, large&#10;&#10;Description automatically generated">
            <a:extLst>
              <a:ext uri="{FF2B5EF4-FFF2-40B4-BE49-F238E27FC236}">
                <a16:creationId xmlns:a16="http://schemas.microsoft.com/office/drawing/2014/main" id="{852C68BC-71AB-40E0-A282-A82F46535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16" t="36776" r="34213" b="36494"/>
          <a:stretch/>
        </p:blipFill>
        <p:spPr>
          <a:xfrm>
            <a:off x="4573940" y="674370"/>
            <a:ext cx="3031419" cy="2960370"/>
          </a:xfrm>
          <a:prstGeom prst="rect">
            <a:avLst/>
          </a:prstGeom>
        </p:spPr>
      </p:pic>
      <p:pic>
        <p:nvPicPr>
          <p:cNvPr id="1026" name="Picture 2" descr="The School | Columbia University School of Professional Studies">
            <a:extLst>
              <a:ext uri="{FF2B5EF4-FFF2-40B4-BE49-F238E27FC236}">
                <a16:creationId xmlns:a16="http://schemas.microsoft.com/office/drawing/2014/main" id="{07F15B48-1C64-46C2-9DC2-07917B99C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0" r="20272"/>
          <a:stretch/>
        </p:blipFill>
        <p:spPr bwMode="auto">
          <a:xfrm>
            <a:off x="8188645" y="883920"/>
            <a:ext cx="3171505" cy="25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4AF96EE-D5FC-419F-BCE0-E23EF66AA7DA}"/>
              </a:ext>
            </a:extLst>
          </p:cNvPr>
          <p:cNvSpPr/>
          <p:nvPr/>
        </p:nvSpPr>
        <p:spPr>
          <a:xfrm>
            <a:off x="7310604" y="1794510"/>
            <a:ext cx="754380" cy="720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EA8819-A9BD-4227-B483-0BBCE9ED8919}"/>
              </a:ext>
            </a:extLst>
          </p:cNvPr>
          <p:cNvSpPr txBox="1"/>
          <p:nvPr/>
        </p:nvSpPr>
        <p:spPr>
          <a:xfrm>
            <a:off x="6444985" y="3509962"/>
            <a:ext cx="303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(squint really hard; trust me!)</a:t>
            </a:r>
          </a:p>
        </p:txBody>
      </p:sp>
    </p:spTree>
    <p:extLst>
      <p:ext uri="{BB962C8B-B14F-4D97-AF65-F5344CB8AC3E}">
        <p14:creationId xmlns:p14="http://schemas.microsoft.com/office/powerpoint/2010/main" val="3267183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60EA-AE92-4AB7-920F-E357B5BE7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AF600-2CD1-497C-ADE2-C4A215741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Scrape web with </a:t>
            </a:r>
            <a:r>
              <a:rPr lang="en-US" dirty="0" err="1"/>
              <a:t>BeautifulSoup</a:t>
            </a:r>
            <a:r>
              <a:rPr lang="en-US" dirty="0"/>
              <a:t> for </a:t>
            </a:r>
            <a:r>
              <a:rPr lang="en-US" dirty="0" err="1"/>
              <a:t>zipcodes</a:t>
            </a:r>
            <a:r>
              <a:rPr lang="en-US" dirty="0"/>
              <a:t> of relevant areas</a:t>
            </a:r>
          </a:p>
          <a:p>
            <a:r>
              <a:rPr lang="en-US" dirty="0"/>
              <a:t>Use python redfin-houses package to retrieve metadata about listings in </a:t>
            </a:r>
            <a:r>
              <a:rPr lang="en-US" dirty="0" err="1"/>
              <a:t>zipcodes</a:t>
            </a:r>
            <a:endParaRPr lang="en-US" dirty="0"/>
          </a:p>
          <a:p>
            <a:r>
              <a:rPr lang="en-US" dirty="0"/>
              <a:t>Use google street view API to retrieve images of homes for sale at the </a:t>
            </a:r>
            <a:r>
              <a:rPr lang="en-US" dirty="0" err="1"/>
              <a:t>lat</a:t>
            </a:r>
            <a:r>
              <a:rPr lang="en-US" dirty="0"/>
              <a:t>/longs specified in the metadata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420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2EDC-7260-4F21-B3A8-50D30C5C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examples: Desirable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F8538-93E1-47BA-A8F6-93A7788B0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 bed, 2.5 bath, Built 1971</a:t>
            </a:r>
          </a:p>
          <a:p>
            <a:r>
              <a:rPr lang="en-US" dirty="0"/>
              <a:t>$975,000</a:t>
            </a:r>
          </a:p>
        </p:txBody>
      </p:sp>
      <p:pic>
        <p:nvPicPr>
          <p:cNvPr id="8" name="Content Placeholder 7" descr="A picture containing outdoor, grass, person, park&#10;&#10;Description automatically generated">
            <a:extLst>
              <a:ext uri="{FF2B5EF4-FFF2-40B4-BE49-F238E27FC236}">
                <a16:creationId xmlns:a16="http://schemas.microsoft.com/office/drawing/2014/main" id="{F0DE5F6A-5659-4E8C-88E1-4407E82F8F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CE1CC-41D1-410C-B6F5-22E186B8C0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5 bed, 6 bath, Built 2004</a:t>
            </a:r>
          </a:p>
          <a:p>
            <a:r>
              <a:rPr lang="en-US" dirty="0"/>
              <a:t>$3,500,000</a:t>
            </a:r>
          </a:p>
        </p:txBody>
      </p:sp>
      <p:pic>
        <p:nvPicPr>
          <p:cNvPr id="10" name="Content Placeholder 9" descr="A van parked on the side of a road&#10;&#10;Description automatically generated">
            <a:extLst>
              <a:ext uri="{FF2B5EF4-FFF2-40B4-BE49-F238E27FC236}">
                <a16:creationId xmlns:a16="http://schemas.microsoft.com/office/drawing/2014/main" id="{8F5FDCF3-8C5C-4C17-B581-D058A6E2908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1149075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9E585-FCEB-406A-BEB1-8BAF3FF0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examples: Undesirable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E7039-F725-4B72-865D-C760A7458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6 beds, 7 baths, Built 2002</a:t>
            </a:r>
          </a:p>
          <a:p>
            <a:r>
              <a:rPr lang="en-US" dirty="0"/>
              <a:t>$2,890,000</a:t>
            </a:r>
          </a:p>
        </p:txBody>
      </p:sp>
      <p:pic>
        <p:nvPicPr>
          <p:cNvPr id="9" name="Content Placeholder 8" descr="A path with trees on the side of a road&#10;&#10;Description automatically generated">
            <a:extLst>
              <a:ext uri="{FF2B5EF4-FFF2-40B4-BE49-F238E27FC236}">
                <a16:creationId xmlns:a16="http://schemas.microsoft.com/office/drawing/2014/main" id="{EFF641EF-FE6A-4029-9689-3415EA9BC3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4FE557-F7A7-424D-9846-94A75617DB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Discussion: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EC7D24-DA5C-41E5-AC3D-FAD413E27F8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Tree cover could actually have predictive value:</a:t>
            </a:r>
          </a:p>
          <a:p>
            <a:pPr lvl="1"/>
            <a:r>
              <a:rPr lang="en-US" dirty="0"/>
              <a:t>Mature trees indicate older homes</a:t>
            </a:r>
          </a:p>
          <a:p>
            <a:pPr lvl="1"/>
            <a:r>
              <a:rPr lang="en-US" dirty="0"/>
              <a:t>Increased privacy from neighbors is desirable; could drive price</a:t>
            </a:r>
          </a:p>
          <a:p>
            <a:r>
              <a:rPr lang="en-US" dirty="0"/>
              <a:t>Future work: mitigation</a:t>
            </a:r>
          </a:p>
          <a:p>
            <a:pPr lvl="1"/>
            <a:r>
              <a:rPr lang="en-US" dirty="0"/>
              <a:t>Use classifier pre-trained on CIFAR-100 (has tree categories)</a:t>
            </a:r>
          </a:p>
          <a:p>
            <a:pPr lvl="1"/>
            <a:r>
              <a:rPr lang="en-US" dirty="0"/>
              <a:t>Remove images that scored highly on tree categories (either automated or sort &amp; suggest to annotator)</a:t>
            </a:r>
          </a:p>
        </p:txBody>
      </p:sp>
      <p:pic>
        <p:nvPicPr>
          <p:cNvPr id="10" name="Picture 9" descr="A living room filled with furniture and a large window&#10;&#10;Description automatically generated">
            <a:extLst>
              <a:ext uri="{FF2B5EF4-FFF2-40B4-BE49-F238E27FC236}">
                <a16:creationId xmlns:a16="http://schemas.microsoft.com/office/drawing/2014/main" id="{6BF38992-F8FF-4F3F-AE84-CA70BF77B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2332832"/>
            <a:ext cx="40290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80224-08A6-440D-8EF7-67D112BE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D1013-6C66-4988-9F5C-607780F76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Single-family homes for sale in Northern VA in the month of October</a:t>
            </a:r>
          </a:p>
          <a:p>
            <a:r>
              <a:rPr lang="en-US" dirty="0"/>
              <a:t>1928 600x600 images with annotations</a:t>
            </a:r>
          </a:p>
          <a:p>
            <a:r>
              <a:rPr lang="en-US" dirty="0"/>
              <a:t>Available for download on google cloud (URLs in Git repo)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39474A-C8C3-4F4B-9586-1332DE06C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3502025"/>
            <a:ext cx="61341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6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0062-C838-4AB4-8066-EF5AE08B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Numerical models vs. Visual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AA836-2923-4BA4-ADCF-55E835B20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Compare 3 numerical models:</a:t>
            </a:r>
          </a:p>
          <a:p>
            <a:pPr lvl="1"/>
            <a:r>
              <a:rPr lang="en-US" dirty="0"/>
              <a:t>Linear model - # bedrooms only</a:t>
            </a:r>
          </a:p>
          <a:p>
            <a:pPr lvl="1"/>
            <a:r>
              <a:rPr lang="en-US" dirty="0"/>
              <a:t>Linear model - # bedrooms, # bathrooms, year built</a:t>
            </a:r>
          </a:p>
          <a:p>
            <a:pPr lvl="1"/>
            <a:r>
              <a:rPr lang="en-US" dirty="0"/>
              <a:t>Model with 1 hidden layer - # bedrooms, # bathrooms, year built</a:t>
            </a:r>
          </a:p>
          <a:p>
            <a:r>
              <a:rPr lang="en-US" dirty="0"/>
              <a:t>Compare 3 visual models:</a:t>
            </a:r>
          </a:p>
          <a:p>
            <a:pPr lvl="1"/>
            <a:r>
              <a:rPr lang="en-US" dirty="0"/>
              <a:t>Single dense layer</a:t>
            </a:r>
          </a:p>
          <a:p>
            <a:pPr lvl="1"/>
            <a:r>
              <a:rPr lang="en-US" dirty="0"/>
              <a:t>Two convolutional layers + 2 dense layers</a:t>
            </a:r>
          </a:p>
          <a:p>
            <a:pPr lvl="1"/>
            <a:r>
              <a:rPr lang="en-US" dirty="0"/>
              <a:t>Finetuned VGG (base model frozen + 1 trainable dense layer)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N.B. dataset was split so that same train/</a:t>
            </a:r>
            <a:r>
              <a:rPr lang="en-US" dirty="0" err="1"/>
              <a:t>val</a:t>
            </a:r>
            <a:r>
              <a:rPr lang="en-US" dirty="0"/>
              <a:t>/test partition was maintained for numerical data and image data</a:t>
            </a:r>
          </a:p>
        </p:txBody>
      </p:sp>
    </p:spTree>
    <p:extLst>
      <p:ext uri="{BB962C8B-B14F-4D97-AF65-F5344CB8AC3E}">
        <p14:creationId xmlns:p14="http://schemas.microsoft.com/office/powerpoint/2010/main" val="160865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2674-F5C2-4AC3-B963-896D7744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Models: data exploration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FA473C-960B-413D-AC0C-C7CD70F10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Comparing # beds, # baths, year built, &amp; cost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1B6C32A-3DF4-4BF7-B99B-755A19FB65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30137" y="2505075"/>
            <a:ext cx="3777088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8C84-26ED-4B3D-9E1F-8AE6E13D7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Stats (note: costs/$100,000)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6A5B2A76-1991-4BBD-B9A8-42CFB3BE93F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764362490"/>
              </p:ext>
            </p:extLst>
          </p:nvPr>
        </p:nvGraphicFramePr>
        <p:xfrm>
          <a:off x="6172200" y="2505075"/>
          <a:ext cx="518318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729">
                  <a:extLst>
                    <a:ext uri="{9D8B030D-6E8A-4147-A177-3AD203B41FA5}">
                      <a16:colId xmlns:a16="http://schemas.microsoft.com/office/drawing/2014/main" val="3920258999"/>
                    </a:ext>
                  </a:extLst>
                </a:gridCol>
                <a:gridCol w="1727729">
                  <a:extLst>
                    <a:ext uri="{9D8B030D-6E8A-4147-A177-3AD203B41FA5}">
                      <a16:colId xmlns:a16="http://schemas.microsoft.com/office/drawing/2014/main" val="1839783932"/>
                    </a:ext>
                  </a:extLst>
                </a:gridCol>
                <a:gridCol w="1727729">
                  <a:extLst>
                    <a:ext uri="{9D8B030D-6E8A-4147-A177-3AD203B41FA5}">
                      <a16:colId xmlns:a16="http://schemas.microsoft.com/office/drawing/2014/main" val="3805586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Std. Dev.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177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427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916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 Built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76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04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66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4621-B58D-4570-86E4-377B530BD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Models: Linear model, # bedrooms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E34D2DF-4938-4932-8AFD-390B50247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Training history</a:t>
            </a:r>
          </a:p>
          <a:p>
            <a:r>
              <a:rPr lang="en-US" dirty="0"/>
              <a:t>*note possible overfitting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4C37E64-6DC7-4896-B490-B6C568753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Sanity check: linear model predictions</a:t>
            </a:r>
          </a:p>
        </p:txBody>
      </p:sp>
      <p:pic>
        <p:nvPicPr>
          <p:cNvPr id="26" name="Content Placeholder 25" descr="Chart, scatter chart&#10;&#10;Description automatically generated">
            <a:extLst>
              <a:ext uri="{FF2B5EF4-FFF2-40B4-BE49-F238E27FC236}">
                <a16:creationId xmlns:a16="http://schemas.microsoft.com/office/drawing/2014/main" id="{83965BA0-65F6-474D-8248-4173DEC4BD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19640"/>
            <a:ext cx="5183188" cy="3455458"/>
          </a:xfrm>
        </p:spPr>
      </p:pic>
      <p:pic>
        <p:nvPicPr>
          <p:cNvPr id="24" name="Content Placeholder 23" descr="A picture containing shape&#10;&#10;Description automatically generated">
            <a:extLst>
              <a:ext uri="{FF2B5EF4-FFF2-40B4-BE49-F238E27FC236}">
                <a16:creationId xmlns:a16="http://schemas.microsoft.com/office/drawing/2014/main" id="{C7762389-DE4B-49E2-B7A3-81D1AF938C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28107"/>
            <a:ext cx="5157787" cy="3438524"/>
          </a:xfrm>
        </p:spPr>
      </p:pic>
    </p:spTree>
    <p:extLst>
      <p:ext uri="{BB962C8B-B14F-4D97-AF65-F5344CB8AC3E}">
        <p14:creationId xmlns:p14="http://schemas.microsoft.com/office/powerpoint/2010/main" val="1859557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823</Words>
  <Application>Microsoft Office PowerPoint</Application>
  <PresentationFormat>Widescreen</PresentationFormat>
  <Paragraphs>143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COMS 4995 Project “Dreamhouse”</vt:lpstr>
      <vt:lpstr>Inspiration and Project Goals</vt:lpstr>
      <vt:lpstr>Dataset creation</vt:lpstr>
      <vt:lpstr>Dataset examples: Desirable</vt:lpstr>
      <vt:lpstr>Dataset examples: Undesirable</vt:lpstr>
      <vt:lpstr>Dataset Summary</vt:lpstr>
      <vt:lpstr>Experiments: Numerical models vs. Visual models</vt:lpstr>
      <vt:lpstr>Numerical Models: data exploration</vt:lpstr>
      <vt:lpstr>Numerical Models: Linear model, # bedrooms</vt:lpstr>
      <vt:lpstr>Numerical models: all inputs</vt:lpstr>
      <vt:lpstr>Numerical models: Performance comparison</vt:lpstr>
      <vt:lpstr>Visual Models: training comparison</vt:lpstr>
      <vt:lpstr>Overall model MAE comparison</vt:lpstr>
      <vt:lpstr>Part 2: GANs and c-GANs</vt:lpstr>
      <vt:lpstr>GANs (background)</vt:lpstr>
      <vt:lpstr>Setup</vt:lpstr>
      <vt:lpstr>Setup: Model Architecture</vt:lpstr>
      <vt:lpstr>DC-GAN: Attempt 1</vt:lpstr>
      <vt:lpstr>DC-GAN: Attempt 2</vt:lpstr>
      <vt:lpstr>Conditional GANs</vt:lpstr>
      <vt:lpstr>c-GAN Results</vt:lpstr>
      <vt:lpstr>Code Walkthrough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COMS 4995 Project “Dreamhouse”</dc:title>
  <dc:creator>Eliza M Mace</dc:creator>
  <cp:lastModifiedBy>Eliza M Mace</cp:lastModifiedBy>
  <cp:revision>19</cp:revision>
  <dcterms:created xsi:type="dcterms:W3CDTF">2020-12-20T21:59:19Z</dcterms:created>
  <dcterms:modified xsi:type="dcterms:W3CDTF">2020-12-22T01:01:23Z</dcterms:modified>
</cp:coreProperties>
</file>